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7" r:id="rId2"/>
  </p:sldIdLst>
  <p:sldSz cx="43891200" cy="32918400"/>
  <p:notesSz cx="6858000" cy="9144000"/>
  <p:defaultTextStyle>
    <a:defPPr>
      <a:defRPr lang="en-US"/>
    </a:defPPr>
    <a:lvl1pPr marL="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42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884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26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768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10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652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094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5362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  <p15:guide id="3" orient="horz" pos="10368">
          <p15:clr>
            <a:srgbClr val="A4A3A4"/>
          </p15:clr>
        </p15:guide>
        <p15:guide id="4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7619" autoAdjust="0"/>
  </p:normalViewPr>
  <p:slideViewPr>
    <p:cSldViewPr showGuides="1">
      <p:cViewPr>
        <p:scale>
          <a:sx n="90" d="100"/>
          <a:sy n="90" d="100"/>
        </p:scale>
        <p:origin x="-8184" y="-13480"/>
      </p:cViewPr>
      <p:guideLst>
        <p:guide orient="horz" pos="6912"/>
        <p:guide pos="10368"/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jpeg>
</file>

<file path=ppt/media/image20.png>
</file>

<file path=ppt/media/image21.png>
</file>

<file path=ppt/media/image23.png>
</file>

<file path=ppt/media/image24.jpg>
</file>

<file path=ppt/media/image25.png>
</file>

<file path=ppt/media/image26.tiff>
</file>

<file path=ppt/media/image34.png>
</file>

<file path=ppt/media/image35.png>
</file>

<file path=ppt/media/image4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3CC0E3-902E-4C4B-AEC1-C3B02F0B0A29}" type="datetimeFigureOut">
              <a:rPr lang="en-US" smtClean="0"/>
              <a:t>7/25/16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6FF62-FE64-FF45-BC08-040A58ECE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6FF62-FE64-FF45-BC08-040A58ECEB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31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63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952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526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658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7904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922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053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fld id="{96B8E2C0-E22F-4503-8C7B-C5F819545AFE}" type="datetimeFigureOut">
              <a:rPr lang="en-US" smtClean="0"/>
              <a:t>7/25/16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fld id="{31ADCF32-4AF7-48A4-870A-983996CC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emf"/><Relationship Id="rId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97431" tIns="248716" rIns="497431" bIns="248716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3"/>
          </a:xfrm>
          <a:prstGeom prst="rect">
            <a:avLst/>
          </a:prstGeom>
        </p:spPr>
        <p:txBody>
          <a:bodyPr vert="horz" lIns="497431" tIns="248716" rIns="497431" bIns="248716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2"/>
            <a:ext cx="43891200" cy="3657599"/>
          </a:xfrm>
          <a:prstGeom prst="rect">
            <a:avLst/>
          </a:prstGeom>
          <a:gradFill>
            <a:gsLst>
              <a:gs pos="86000">
                <a:srgbClr val="F4F4F4"/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</p:spPr>
        <p:txBody>
          <a:bodyPr lIns="128016" tIns="64008" rIns="128016" bIns="64008"/>
          <a:lstStyle>
            <a:lvl1pPr algn="r" defTabSz="3553084" rtl="0" eaLnBrk="1" latinLnBrk="0" hangingPunct="1">
              <a:spcBef>
                <a:spcPct val="0"/>
              </a:spcBef>
              <a:buNone/>
              <a:defRPr sz="171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5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089600"/>
            <a:ext cx="3810000" cy="1309076"/>
          </a:xfrm>
          <a:prstGeom prst="rect">
            <a:avLst/>
          </a:prstGeom>
        </p:spPr>
      </p:pic>
      <p:pic>
        <p:nvPicPr>
          <p:cNvPr id="10" name="Picture 20" descr="nsf4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3200" y="30251400"/>
            <a:ext cx="2286000" cy="2276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7200" y="533400"/>
            <a:ext cx="7805056" cy="2518919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18135600" y="30708600"/>
            <a:ext cx="21539200" cy="1791260"/>
          </a:xfrm>
          <a:prstGeom prst="rect">
            <a:avLst/>
          </a:prstGeom>
        </p:spPr>
        <p:txBody>
          <a:bodyPr wrap="square" lIns="128016" tIns="64008" rIns="128016" bIns="64008">
            <a:spAutoFit/>
          </a:bodyPr>
          <a:lstStyle/>
          <a:p>
            <a:r>
              <a:rPr lang="en-GB" sz="3600" dirty="0" smtClean="0"/>
              <a:t>This work is funded by the National Science Foundation, Network for Computational Nanotechnology Cyberplatform, Award EEC-1227110.  Any opinions, findings, conclusions or recommendations expressed in this material are those of the authors and do not necessarily reflect the views of the National Science Foundation.</a:t>
            </a:r>
            <a:endParaRPr lang="en-GB" altLang="en-US" sz="3600" dirty="0"/>
          </a:p>
        </p:txBody>
      </p:sp>
      <p:pic>
        <p:nvPicPr>
          <p:cNvPr id="11" name="Picture 10" descr="SURF logo.gi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30609087"/>
            <a:ext cx="7747000" cy="230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3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iming>
    <p:tnLst>
      <p:par>
        <p:cTn id="1" dur="indefinite" restart="never" nodeType="tmRoot"/>
      </p:par>
    </p:tnLst>
  </p:timing>
  <p:txStyles>
    <p:titleStyle>
      <a:lvl1pPr algn="ctr" defTabSz="4263487" rtl="0" eaLnBrk="1" latinLnBrk="0" hangingPunct="1">
        <a:spcBef>
          <a:spcPct val="0"/>
        </a:spcBef>
        <a:buNone/>
        <a:defRPr sz="8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98808" indent="-1598808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14900" kern="1200">
          <a:solidFill>
            <a:schemeClr val="tx1"/>
          </a:solidFill>
          <a:latin typeface="+mn-lt"/>
          <a:ea typeface="+mn-ea"/>
          <a:cs typeface="+mn-cs"/>
        </a:defRPr>
      </a:lvl1pPr>
      <a:lvl2pPr marL="3464084" indent="-1332341" algn="l" defTabSz="4263487" rtl="0" eaLnBrk="1" latinLnBrk="0" hangingPunct="1">
        <a:spcBef>
          <a:spcPct val="20000"/>
        </a:spcBef>
        <a:buFont typeface="Arial" panose="020B0604020202020204" pitchFamily="34" charset="0"/>
        <a:buChar char="–"/>
        <a:defRPr sz="13100" kern="1200">
          <a:solidFill>
            <a:schemeClr val="tx1"/>
          </a:solidFill>
          <a:latin typeface="+mn-lt"/>
          <a:ea typeface="+mn-ea"/>
          <a:cs typeface="+mn-cs"/>
        </a:defRPr>
      </a:lvl2pPr>
      <a:lvl3pPr marL="5329359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7461104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–"/>
        <a:defRPr sz="9400" kern="1200">
          <a:solidFill>
            <a:schemeClr val="tx1"/>
          </a:solidFill>
          <a:latin typeface="+mn-lt"/>
          <a:ea typeface="+mn-ea"/>
          <a:cs typeface="+mn-cs"/>
        </a:defRPr>
      </a:lvl4pPr>
      <a:lvl5pPr marL="9592848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»"/>
        <a:defRPr sz="9400" kern="1200">
          <a:solidFill>
            <a:schemeClr val="tx1"/>
          </a:solidFill>
          <a:latin typeface="+mn-lt"/>
          <a:ea typeface="+mn-ea"/>
          <a:cs typeface="+mn-cs"/>
        </a:defRPr>
      </a:lvl5pPr>
      <a:lvl6pPr marL="11724591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6pPr>
      <a:lvl7pPr marL="13856335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7pPr>
      <a:lvl8pPr marL="15988078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8pPr>
      <a:lvl9pPr marL="18119822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131744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2pPr>
      <a:lvl3pPr marL="4263487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395231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526976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658719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790463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922207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53950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20" Type="http://schemas.openxmlformats.org/officeDocument/2006/relationships/image" Target="../media/image20.png"/><Relationship Id="rId21" Type="http://schemas.openxmlformats.org/officeDocument/2006/relationships/image" Target="../media/image21.png"/><Relationship Id="rId22" Type="http://schemas.openxmlformats.org/officeDocument/2006/relationships/image" Target="../media/image22.emf"/><Relationship Id="rId23" Type="http://schemas.openxmlformats.org/officeDocument/2006/relationships/image" Target="../media/image23.png"/><Relationship Id="rId24" Type="http://schemas.openxmlformats.org/officeDocument/2006/relationships/image" Target="../media/image24.jpg"/><Relationship Id="rId25" Type="http://schemas.openxmlformats.org/officeDocument/2006/relationships/image" Target="../media/image25.png"/><Relationship Id="rId26" Type="http://schemas.openxmlformats.org/officeDocument/2006/relationships/image" Target="../media/image26.tiff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image" Target="../media/image17.png"/><Relationship Id="rId18" Type="http://schemas.openxmlformats.org/officeDocument/2006/relationships/image" Target="../media/image18.tiff"/><Relationship Id="rId19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5.emf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58200" y="381000"/>
            <a:ext cx="34798000" cy="1191095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 algn="r"/>
            <a:r>
              <a:rPr lang="en-US" sz="6900" dirty="0" smtClean="0"/>
              <a:t>Gaussian Process Regressions for Objective Surrogates in Stochastic Multi-Objective Optimization</a:t>
            </a:r>
            <a:endParaRPr lang="en-US" sz="6900" dirty="0"/>
          </a:p>
        </p:txBody>
      </p:sp>
      <p:sp>
        <p:nvSpPr>
          <p:cNvPr id="5" name="TextBox 4"/>
          <p:cNvSpPr txBox="1"/>
          <p:nvPr/>
        </p:nvSpPr>
        <p:spPr>
          <a:xfrm>
            <a:off x="8182576" y="1611522"/>
            <a:ext cx="35255200" cy="1083374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 algn="r"/>
            <a:r>
              <a:rPr lang="en-US" sz="6000" dirty="0" smtClean="0"/>
              <a:t>   Juan Sebastian Martinez</a:t>
            </a:r>
            <a:r>
              <a:rPr lang="en-US" sz="6000" baseline="30000" dirty="0"/>
              <a:t>*</a:t>
            </a:r>
            <a:r>
              <a:rPr lang="en-US" sz="6000" dirty="0" smtClean="0"/>
              <a:t>, </a:t>
            </a:r>
            <a:r>
              <a:rPr lang="en-US" sz="6000" dirty="0" err="1" smtClean="0"/>
              <a:t>Piyush</a:t>
            </a:r>
            <a:r>
              <a:rPr lang="en-US" sz="6000" dirty="0" smtClean="0"/>
              <a:t> </a:t>
            </a:r>
            <a:r>
              <a:rPr lang="en-US" sz="6000" dirty="0" err="1" smtClean="0"/>
              <a:t>Pandita</a:t>
            </a:r>
            <a:r>
              <a:rPr lang="en-US" sz="6000" baseline="30000" dirty="0" smtClean="0"/>
              <a:t>✝</a:t>
            </a:r>
            <a:r>
              <a:rPr lang="en-US" sz="6000" dirty="0" smtClean="0"/>
              <a:t>, </a:t>
            </a:r>
            <a:r>
              <a:rPr lang="en-US" sz="6000" dirty="0" err="1" smtClean="0"/>
              <a:t>Rohit</a:t>
            </a:r>
            <a:r>
              <a:rPr lang="en-US" sz="6000" dirty="0" smtClean="0"/>
              <a:t> </a:t>
            </a:r>
            <a:r>
              <a:rPr lang="en-US" sz="6000" dirty="0" err="1" smtClean="0"/>
              <a:t>Tripathy</a:t>
            </a:r>
            <a:r>
              <a:rPr lang="en-US" sz="6000" baseline="30000" dirty="0"/>
              <a:t> ✝</a:t>
            </a:r>
            <a:r>
              <a:rPr lang="en-US" sz="6000" dirty="0" smtClean="0"/>
              <a:t>, </a:t>
            </a:r>
            <a:r>
              <a:rPr lang="en-US" sz="6000" dirty="0" err="1" smtClean="0"/>
              <a:t>Ilias</a:t>
            </a:r>
            <a:r>
              <a:rPr lang="en-US" sz="6000" dirty="0" smtClean="0"/>
              <a:t> </a:t>
            </a:r>
            <a:r>
              <a:rPr lang="en-US" sz="6000" dirty="0" err="1" smtClean="0"/>
              <a:t>Bilionis</a:t>
            </a:r>
            <a:r>
              <a:rPr lang="en-US" sz="6000" baseline="30000" dirty="0"/>
              <a:t> ✝</a:t>
            </a:r>
            <a:endParaRPr lang="en-US" sz="6000" baseline="30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4119732" y="2612322"/>
            <a:ext cx="290602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aseline="30000" dirty="0" smtClean="0"/>
              <a:t>*</a:t>
            </a:r>
            <a:r>
              <a:rPr lang="en-US" sz="2800" dirty="0" smtClean="0"/>
              <a:t>Department </a:t>
            </a:r>
            <a:r>
              <a:rPr lang="en-US" sz="2800" dirty="0"/>
              <a:t>of Electric and Electronic Engineering, Universidad de Los Andes, Bogo</a:t>
            </a:r>
            <a:r>
              <a:rPr lang="es-ES" sz="2800" dirty="0" err="1"/>
              <a:t>tá</a:t>
            </a:r>
            <a:r>
              <a:rPr lang="es-ES" sz="2800" dirty="0"/>
              <a:t> D.C, 111711, Colombia.</a:t>
            </a:r>
            <a:endParaRPr lang="en-US" sz="2800" baseline="-25000" dirty="0"/>
          </a:p>
          <a:p>
            <a:pPr algn="r"/>
            <a:r>
              <a:rPr lang="en-US" sz="2800" baseline="30000" dirty="0"/>
              <a:t>✝ </a:t>
            </a:r>
            <a:r>
              <a:rPr lang="en-US" sz="2800" dirty="0" smtClean="0"/>
              <a:t>Department </a:t>
            </a:r>
            <a:r>
              <a:rPr lang="en-US" sz="2800" dirty="0"/>
              <a:t>of Mechanical Engineering, Purdue University, West Lafayette, Indiana, IN 47907, </a:t>
            </a:r>
            <a:r>
              <a:rPr lang="en-US" sz="2800" dirty="0" smtClean="0"/>
              <a:t>USA.</a:t>
            </a:r>
            <a:endParaRPr lang="es-ES" sz="2800" baseline="30000" dirty="0"/>
          </a:p>
        </p:txBody>
      </p:sp>
      <p:sp>
        <p:nvSpPr>
          <p:cNvPr id="36" name="Rounded Rectangle 35"/>
          <p:cNvSpPr/>
          <p:nvPr/>
        </p:nvSpPr>
        <p:spPr>
          <a:xfrm>
            <a:off x="340866" y="10355051"/>
            <a:ext cx="993952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The Problem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381957" y="3910057"/>
            <a:ext cx="9938499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Background and Motivation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267838" y="21948159"/>
            <a:ext cx="10057910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smtClean="0">
                <a:solidFill>
                  <a:schemeClr val="accent5">
                    <a:lumMod val="75000"/>
                  </a:schemeClr>
                </a:solidFill>
              </a:rPr>
              <a:t>Our Objective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11119517" y="3908500"/>
            <a:ext cx="1947309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The BGO Algorithm for Sequential </a:t>
            </a:r>
            <a:r>
              <a:rPr lang="en-US" sz="4800" b="1" dirty="0">
                <a:solidFill>
                  <a:schemeClr val="accent5">
                    <a:lumMod val="75000"/>
                  </a:schemeClr>
                </a:solidFill>
              </a:rPr>
              <a:t>O</a:t>
            </a:r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ptimization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1067319" y="20347100"/>
            <a:ext cx="19354306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smtClean="0">
                <a:solidFill>
                  <a:schemeClr val="accent5">
                    <a:lumMod val="75000"/>
                  </a:schemeClr>
                </a:solidFill>
              </a:rPr>
              <a:t>Our Results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1267934" y="19193547"/>
            <a:ext cx="1163116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At the end…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31267934" y="25706073"/>
            <a:ext cx="11633255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References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267934" y="27279600"/>
            <a:ext cx="119819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[1] M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. Seeger, Gaussian processes for machine learning. , vol. 14. 2004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.</a:t>
            </a:r>
            <a:endParaRPr lang="es-ES" sz="3000" dirty="0">
              <a:latin typeface="Arial Hebrew" charset="-79"/>
              <a:ea typeface="Arial Hebrew" charset="-79"/>
              <a:cs typeface="Arial Hebrew" charset="-79"/>
            </a:endParaRPr>
          </a:p>
          <a:p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[2]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Emmerich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, Michael, and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Jan-willem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Klinkenberg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. "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The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computation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of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the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expected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improvement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in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dominated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hypervolume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of Pareto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front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approximations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." 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Rapport</a:t>
            </a:r>
            <a:r>
              <a:rPr lang="es-ES" sz="3000" i="1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technique</a:t>
            </a:r>
            <a:r>
              <a:rPr lang="es-ES" sz="3000" i="1" dirty="0">
                <a:latin typeface="Arial Hebrew" charset="-79"/>
                <a:ea typeface="Arial Hebrew" charset="-79"/>
                <a:cs typeface="Arial Hebrew" charset="-79"/>
              </a:rPr>
              <a:t>, Leiden 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University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 (2008</a:t>
            </a:r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).</a:t>
            </a:r>
          </a:p>
          <a:p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[3] 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J. Parr, Improvement criteria for constraint handling and </a:t>
            </a:r>
            <a:r>
              <a:rPr lang="en-US" sz="3000" dirty="0" err="1">
                <a:latin typeface="Arial Hebrew" charset="-79"/>
                <a:ea typeface="Arial Hebrew" charset="-79"/>
                <a:cs typeface="Arial Hebrew" charset="-79"/>
              </a:rPr>
              <a:t>multiobjective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 optimization . 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PhD.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thesis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, University of Southampton, 2013.</a:t>
            </a:r>
            <a:endParaRPr lang="en-US" sz="3000" dirty="0" smtClean="0"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81475" y="11808586"/>
            <a:ext cx="938400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Real life optimization problems in science and engineering share similar issues:</a:t>
            </a:r>
          </a:p>
          <a:p>
            <a:pPr algn="just"/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Multiple objectives.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Expensive experiments or evaluations of computer code.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Black box systems.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Noise in observations.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723919" y="16046547"/>
            <a:ext cx="8850307" cy="2107666"/>
            <a:chOff x="551853" y="18558835"/>
            <a:chExt cx="10516492" cy="2479894"/>
          </a:xfrm>
        </p:grpSpPr>
        <p:sp>
          <p:nvSpPr>
            <p:cNvPr id="47" name="Cube 46"/>
            <p:cNvSpPr/>
            <p:nvPr/>
          </p:nvSpPr>
          <p:spPr>
            <a:xfrm>
              <a:off x="4231587" y="18558835"/>
              <a:ext cx="2841171" cy="2479894"/>
            </a:xfrm>
            <a:prstGeom prst="cube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?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2062546" y="19529624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2062546" y="20107326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2062546" y="20748824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6720986" y="19469373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720986" y="20047075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>
              <a:off x="6720986" y="20688573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551853" y="19739362"/>
                  <a:ext cx="1007417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⃗"/>
                            <m:ctrlPr>
                              <a:rPr lang="en-US" sz="400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en-US" sz="4000" dirty="0"/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1853" y="19739362"/>
                  <a:ext cx="1007417" cy="707886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9424856" y="19646901"/>
                  <a:ext cx="1643489" cy="8003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⃗"/>
                            <m:ctrlPr>
                              <a:rPr lang="es-ES" sz="40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acc>
                        <m:r>
                          <a:rPr lang="es-ES" sz="4000" b="0" i="1" smtClean="0">
                            <a:latin typeface="Cambria Math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sz="400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</m:acc>
                        <m:r>
                          <a:rPr lang="es-ES" sz="4000" b="0" i="1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40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24856" y="19646901"/>
                  <a:ext cx="1643489" cy="80034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6" name="Left Brace 55"/>
            <p:cNvSpPr/>
            <p:nvPr/>
          </p:nvSpPr>
          <p:spPr>
            <a:xfrm>
              <a:off x="1370707" y="19512534"/>
              <a:ext cx="545877" cy="1279451"/>
            </a:xfrm>
            <a:prstGeom prst="leftBrace">
              <a:avLst/>
            </a:prstGeom>
            <a:ln w="349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Left Brace 56"/>
            <p:cNvSpPr/>
            <p:nvPr/>
          </p:nvSpPr>
          <p:spPr>
            <a:xfrm rot="10800000">
              <a:off x="9016280" y="19425701"/>
              <a:ext cx="545877" cy="1279451"/>
            </a:xfrm>
            <a:prstGeom prst="leftBrace">
              <a:avLst>
                <a:gd name="adj1" fmla="val 8333"/>
                <a:gd name="adj2" fmla="val 46676"/>
              </a:avLst>
            </a:prstGeom>
            <a:ln w="349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3420237" y="18389211"/>
            <a:ext cx="3906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Black box system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35434" y="19047361"/>
            <a:ext cx="93840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Different approaches have been taken through evolutionary algorithms:</a:t>
            </a:r>
          </a:p>
          <a:p>
            <a:pPr algn="just"/>
            <a:endParaRPr lang="en-US" sz="3200" dirty="0" smtClean="0">
              <a:latin typeface="Arial Hebrew" charset="-79"/>
              <a:ea typeface="Arial Hebrew" charset="-79"/>
              <a:cs typeface="Arial Hebrew" charset="-79"/>
            </a:endParaRP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Large amount of observations required.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Uncertainty is not considered.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0" t="6497" r="8135"/>
          <a:stretch/>
        </p:blipFill>
        <p:spPr>
          <a:xfrm>
            <a:off x="1220727" y="23250861"/>
            <a:ext cx="8013734" cy="5925687"/>
          </a:xfrm>
          <a:prstGeom prst="rect">
            <a:avLst/>
          </a:prstGeom>
        </p:spPr>
      </p:pic>
      <p:sp>
        <p:nvSpPr>
          <p:cNvPr id="62" name="Rounded Rectangle 61"/>
          <p:cNvSpPr/>
          <p:nvPr/>
        </p:nvSpPr>
        <p:spPr>
          <a:xfrm>
            <a:off x="15944992" y="5372880"/>
            <a:ext cx="3665210" cy="150393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Train GP surrogates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21073400" y="5372880"/>
            <a:ext cx="3665210" cy="1503936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Project observations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Rounded Rectangle 63"/>
          <p:cNvSpPr/>
          <p:nvPr/>
        </p:nvSpPr>
        <p:spPr>
          <a:xfrm>
            <a:off x="11119517" y="5372881"/>
            <a:ext cx="3590212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Initial observations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26201809" y="5372879"/>
            <a:ext cx="4201713" cy="15039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Compute expected improvement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26470060" y="8016611"/>
            <a:ext cx="3665210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Propose a design from a given set of designs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21073400" y="8016611"/>
            <a:ext cx="3665210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Add new observation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8" name="Elbow Connector 67"/>
          <p:cNvCxnSpPr/>
          <p:nvPr/>
        </p:nvCxnSpPr>
        <p:spPr>
          <a:xfrm rot="10800000">
            <a:off x="17777597" y="6876817"/>
            <a:ext cx="3295803" cy="1891762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4709729" y="6124848"/>
            <a:ext cx="123526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9610202" y="6124848"/>
            <a:ext cx="1463198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24738610" y="6124847"/>
            <a:ext cx="1463198" cy="1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28302665" y="6876816"/>
            <a:ext cx="0" cy="1139795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24738610" y="8768578"/>
            <a:ext cx="1731450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18664811" y="9800037"/>
            <a:ext cx="7259601" cy="502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General methodology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0" name="Cube 89"/>
              <p:cNvSpPr/>
              <p:nvPr/>
            </p:nvSpPr>
            <p:spPr>
              <a:xfrm>
                <a:off x="3681233" y="5743321"/>
                <a:ext cx="2224203" cy="1982578"/>
              </a:xfrm>
              <a:prstGeom prst="cub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𝑓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0" name="Cub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1233" y="5743321"/>
                <a:ext cx="2224203" cy="1982578"/>
              </a:xfrm>
              <a:prstGeom prst="cube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1" name="Straight Arrow Connector 90"/>
          <p:cNvCxnSpPr/>
          <p:nvPr/>
        </p:nvCxnSpPr>
        <p:spPr>
          <a:xfrm>
            <a:off x="2060918" y="6834613"/>
            <a:ext cx="1635629" cy="103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>
            <a:off x="5753117" y="6792890"/>
            <a:ext cx="16367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/>
              <p:cNvSpPr txBox="1"/>
              <p:nvPr/>
            </p:nvSpPr>
            <p:spPr>
              <a:xfrm>
                <a:off x="1942475" y="5820449"/>
                <a:ext cx="170609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4000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2475" y="5820449"/>
                <a:ext cx="1706092" cy="707886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/>
              <p:cNvSpPr txBox="1"/>
              <p:nvPr/>
            </p:nvSpPr>
            <p:spPr>
              <a:xfrm>
                <a:off x="5678438" y="5730215"/>
                <a:ext cx="170609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4000" b="0" i="1" smtClean="0">
                          <a:latin typeface="Cambria Math" charset="0"/>
                        </a:rPr>
                        <m:t>𝑦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0" name="TextBox 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438" y="5730215"/>
                <a:ext cx="1706092" cy="707886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1" name="TextBox 100"/>
          <p:cNvSpPr txBox="1"/>
          <p:nvPr/>
        </p:nvSpPr>
        <p:spPr>
          <a:xfrm>
            <a:off x="1085913" y="6874562"/>
            <a:ext cx="2754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Time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Materials</a:t>
            </a:r>
          </a:p>
          <a:p>
            <a:pPr marL="571500" indent="-571500">
              <a:buFont typeface="Arial" charset="0"/>
              <a:buChar char="•"/>
            </a:pPr>
            <a:r>
              <a:rPr lang="is-IS" sz="4000" dirty="0" smtClean="0"/>
              <a:t>…</a:t>
            </a:r>
            <a:endParaRPr lang="en-US" sz="4000" dirty="0" smtClean="0"/>
          </a:p>
        </p:txBody>
      </p:sp>
      <p:sp>
        <p:nvSpPr>
          <p:cNvPr id="102" name="TextBox 101"/>
          <p:cNvSpPr txBox="1"/>
          <p:nvPr/>
        </p:nvSpPr>
        <p:spPr>
          <a:xfrm>
            <a:off x="5970768" y="6745878"/>
            <a:ext cx="42145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Heat dissipation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Cost</a:t>
            </a:r>
          </a:p>
          <a:p>
            <a:pPr marL="571500" indent="-571500">
              <a:buFont typeface="Arial" charset="0"/>
              <a:buChar char="•"/>
            </a:pPr>
            <a:r>
              <a:rPr lang="is-IS" sz="4000" dirty="0" smtClean="0"/>
              <a:t>…</a:t>
            </a:r>
            <a:endParaRPr lang="en-US" sz="4000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/>
              <p:cNvSpPr txBox="1"/>
              <p:nvPr/>
            </p:nvSpPr>
            <p:spPr>
              <a:xfrm>
                <a:off x="2679300" y="8398524"/>
                <a:ext cx="4584522" cy="893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s-ES" sz="4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s-ES" sz="4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s-ES" sz="4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s-ES" sz="4000" b="0" i="1" smtClean="0">
                                  <a:latin typeface="Cambria Math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s-ES" sz="4000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9300" y="8398524"/>
                <a:ext cx="4584522" cy="893706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" name="Straight Connector 105"/>
          <p:cNvCxnSpPr/>
          <p:nvPr/>
        </p:nvCxnSpPr>
        <p:spPr>
          <a:xfrm>
            <a:off x="10703064" y="3995728"/>
            <a:ext cx="0" cy="26517600"/>
          </a:xfrm>
          <a:prstGeom prst="line">
            <a:avLst/>
          </a:prstGeom>
          <a:ln w="635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195748" y="29198859"/>
            <a:ext cx="2846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Pareto Front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516479" y="9455145"/>
            <a:ext cx="6466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>
                <a:latin typeface="Arial" charset="0"/>
                <a:ea typeface="Arial" charset="0"/>
                <a:cs typeface="Arial" charset="0"/>
              </a:rPr>
              <a:t>The optimization problem</a:t>
            </a:r>
            <a:endParaRPr lang="en-US" sz="3600" i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>
            <a:off x="30889903" y="3916864"/>
            <a:ext cx="0" cy="26517600"/>
          </a:xfrm>
          <a:prstGeom prst="line">
            <a:avLst/>
          </a:prstGeom>
          <a:ln w="635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1081401" y="10538581"/>
            <a:ext cx="15401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 smtClean="0">
                <a:solidFill>
                  <a:schemeClr val="accent5">
                    <a:lumMod val="50000"/>
                  </a:schemeClr>
                </a:solidFill>
              </a:rPr>
              <a:t>Gaussian process regressions to build objective surrogates: </a:t>
            </a:r>
            <a:endParaRPr lang="en-US" sz="4000" b="1" u="sng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173549" y="11415589"/>
            <a:ext cx="194402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A </a:t>
            </a: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GP is a probability measure on a function space such that any finite subset of points from the space are jointly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Gaussian [1].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15" name="Picture 1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517" y="12320063"/>
            <a:ext cx="5257751" cy="3562629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9938" y="16118853"/>
            <a:ext cx="5098910" cy="3466720"/>
          </a:xfrm>
          <a:prstGeom prst="rect">
            <a:avLst/>
          </a:prstGeom>
        </p:spPr>
      </p:pic>
      <p:sp>
        <p:nvSpPr>
          <p:cNvPr id="117" name="Rounded Rectangle 116"/>
          <p:cNvSpPr/>
          <p:nvPr/>
        </p:nvSpPr>
        <p:spPr>
          <a:xfrm>
            <a:off x="11476032" y="12728968"/>
            <a:ext cx="4715316" cy="125674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Prior Information and beliefs</a:t>
            </a:r>
          </a:p>
        </p:txBody>
      </p:sp>
      <p:sp>
        <p:nvSpPr>
          <p:cNvPr id="118" name="Rounded Rectangle 117"/>
          <p:cNvSpPr/>
          <p:nvPr/>
        </p:nvSpPr>
        <p:spPr>
          <a:xfrm>
            <a:off x="11626859" y="16018685"/>
            <a:ext cx="4484949" cy="1044909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Data Observations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Rounded Rectangle 128"/>
              <p:cNvSpPr/>
              <p:nvPr/>
            </p:nvSpPr>
            <p:spPr>
              <a:xfrm>
                <a:off x="16191347" y="14203861"/>
                <a:ext cx="4520971" cy="1972239"/>
              </a:xfrm>
              <a:prstGeom prst="roundRect">
                <a:avLst/>
              </a:prstGeom>
              <a:noFill/>
              <a:ln w="63500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Likelihood and Bayes rule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𝐵</m:t>
                          </m:r>
                        </m:e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𝐴</m:t>
                          </m:r>
                        </m:e>
                      </m:d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∝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𝐴</m:t>
                          </m:r>
                        </m:e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e>
                      </m:d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𝑝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9" name="Rounded Rectangle 1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1347" y="14203861"/>
                <a:ext cx="4520971" cy="1972239"/>
              </a:xfrm>
              <a:prstGeom prst="roundRect">
                <a:avLst/>
              </a:prstGeom>
              <a:blipFill rotWithShape="0">
                <a:blip r:embed="rId12"/>
                <a:stretch>
                  <a:fillRect/>
                </a:stretch>
              </a:blipFill>
              <a:ln w="63500"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0" name="Rounded Rectangle 129"/>
          <p:cNvSpPr/>
          <p:nvPr/>
        </p:nvSpPr>
        <p:spPr>
          <a:xfrm>
            <a:off x="17057252" y="17757159"/>
            <a:ext cx="3019036" cy="1245514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Posterior</a:t>
            </a:r>
            <a:endParaRPr lang="en-US" sz="36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1187192" y="20480547"/>
            <a:ext cx="115630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Using Gaussian process regressions is an effective method for building objective surrogates under uncertainty.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This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BGO formulation </a:t>
            </a: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is useful for anyone (experimental or computational scientists) who need to optimize an expensive black box process with multiple objectives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under a finite budget.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32" name="Picture 13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4998" y="21639943"/>
            <a:ext cx="3885406" cy="4261824"/>
          </a:xfrm>
          <a:prstGeom prst="rect">
            <a:avLst/>
          </a:prstGeom>
        </p:spPr>
      </p:pic>
      <p:pic>
        <p:nvPicPr>
          <p:cNvPr id="133" name="Picture 13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3898" y="21647574"/>
            <a:ext cx="3905190" cy="4310507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15705012" y="26093151"/>
            <a:ext cx="10824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latin typeface="Arial" charset="0"/>
                <a:ea typeface="Arial" charset="0"/>
                <a:cs typeface="Arial" charset="0"/>
              </a:rPr>
              <a:t>SMOOT (Stochastic Multi-Objective Optimization Tool):</a:t>
            </a:r>
          </a:p>
          <a:p>
            <a:pPr algn="ctr"/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https://</a:t>
            </a:r>
            <a:r>
              <a:rPr lang="en-US" sz="3200" b="1" u="sng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nanohub.org</a:t>
            </a:r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/tools/smoot/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TextBox 134"/>
              <p:cNvSpPr txBox="1"/>
              <p:nvPr/>
            </p:nvSpPr>
            <p:spPr>
              <a:xfrm>
                <a:off x="11220799" y="27239098"/>
                <a:ext cx="14795093" cy="28453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latin typeface="Arial Hebrew" charset="-79"/>
                    <a:ea typeface="Arial Hebrew" charset="-79"/>
                    <a:cs typeface="Arial Hebrew" charset="-79"/>
                  </a:rPr>
                  <a:t>A synthetic 2-dimensional problem was tested[3]: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charset="0"/>
                            </a:rPr>
                            <m:t>𝑓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s-ES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5.1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4</m:t>
                                  </m:r>
                                  <m:sSup>
                                    <m:sSupPr>
                                      <m:ctrlPr>
                                        <a:rPr lang="es-ES" sz="28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sSubSup>
                                <m:sSubSup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5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−6</m:t>
                              </m:r>
                            </m:e>
                          </m:d>
                        </m:e>
                        <m:sup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b="0" i="1" smtClean="0">
                          <a:latin typeface="Cambria Math" charset="0"/>
                        </a:rPr>
                        <m:t>+10</m:t>
                      </m:r>
                      <m:d>
                        <m:dPr>
                          <m:begChr m:val="["/>
                          <m:endChr m:val="]"/>
                          <m:ctrlPr>
                            <a:rPr lang="pt-BR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8</m:t>
                                  </m:r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</m:e>
                          </m:d>
                          <m:func>
                            <m:func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s-ES" sz="2800" b="0" i="0" smtClean="0">
                                  <a:latin typeface="Cambria Math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s-ES" sz="28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es-ES" sz="2800" b="0" i="1" smtClean="0">
                              <a:latin typeface="Cambria Math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n-US" sz="2800" dirty="0" smtClean="0"/>
              </a:p>
              <a:p>
                <a:endParaRPr lang="en-US" sz="28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𝑓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s-ES" sz="28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s-ES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s-ES" sz="2800" b="0" i="1" smtClean="0">
                          <a:latin typeface="Cambria Math" charset="0"/>
                        </a:rPr>
                        <m:t>=−</m:t>
                      </m:r>
                      <m:rad>
                        <m:radPr>
                          <m:degHide m:val="on"/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10.5−</m:t>
                              </m:r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+5.5</m:t>
                              </m:r>
                            </m:e>
                          </m:d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+0.5</m:t>
                              </m:r>
                            </m:e>
                          </m:d>
                        </m:e>
                      </m:rad>
                      <m:r>
                        <a:rPr lang="es-ES" sz="2800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s-ES" sz="2800" b="0" i="1" smtClean="0">
                              <a:latin typeface="Cambria Math" charset="0"/>
                            </a:rPr>
                            <m:t>30</m:t>
                          </m:r>
                        </m:den>
                      </m:f>
                      <m:sSup>
                        <m:sSup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5.1</m:t>
                                  </m:r>
                                </m:num>
                                <m:den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4</m:t>
                                  </m:r>
                                  <m:sSup>
                                    <m:sSupPr>
                                      <m:ctrlPr>
                                        <a:rPr lang="es-ES" sz="28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sSubSup>
                                <m:sSubSup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−6</m:t>
                              </m:r>
                            </m:e>
                          </m:d>
                        </m:e>
                        <m:sup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s-ES" sz="2800" b="0" i="1" smtClean="0">
                              <a:latin typeface="Cambria Math" charset="0"/>
                            </a:rPr>
                            <m:t>3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pt-BR" sz="2800" i="1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s-I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i="1">
                                  <a:latin typeface="Cambria Math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8</m:t>
                                  </m:r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</m:e>
                          </m:d>
                          <m:func>
                            <m:funcPr>
                              <m:ctrlPr>
                                <a:rPr lang="es-ES" sz="2800" i="1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s-ES" sz="2800">
                                  <a:latin typeface="Cambria Math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s-E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es-ES" sz="2800" i="1">
                              <a:latin typeface="Cambria Math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35" name="TextBox 1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0799" y="27239098"/>
                <a:ext cx="14795093" cy="2845394"/>
              </a:xfrm>
              <a:prstGeom prst="rect">
                <a:avLst/>
              </a:prstGeom>
              <a:blipFill rotWithShape="0">
                <a:blip r:embed="rId15"/>
                <a:stretch>
                  <a:fillRect l="-1071" t="-3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6" name="Picture 13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304776" y="3908507"/>
            <a:ext cx="4652224" cy="3696632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505680" y="3959714"/>
            <a:ext cx="4663925" cy="3645425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965115" y="14077267"/>
            <a:ext cx="3703441" cy="1851721"/>
          </a:xfrm>
          <a:prstGeom prst="rect">
            <a:avLst/>
          </a:prstGeom>
        </p:spPr>
      </p:pic>
      <p:pic>
        <p:nvPicPr>
          <p:cNvPr id="140" name="Picture 139"/>
          <p:cNvPicPr>
            <a:picLocks noChangeAspect="1"/>
          </p:cNvPicPr>
          <p:nvPr/>
        </p:nvPicPr>
        <p:blipFill rotWithShape="1">
          <a:blip r:embed="rId19"/>
          <a:srcRect l="3309" t="10945" r="6069" b="12189"/>
          <a:stretch/>
        </p:blipFill>
        <p:spPr>
          <a:xfrm>
            <a:off x="20462126" y="17708233"/>
            <a:ext cx="2318770" cy="1343365"/>
          </a:xfrm>
          <a:prstGeom prst="rect">
            <a:avLst/>
          </a:prstGeom>
        </p:spPr>
      </p:pic>
      <p:cxnSp>
        <p:nvCxnSpPr>
          <p:cNvPr id="142" name="Elbow Connector 141"/>
          <p:cNvCxnSpPr>
            <a:stCxn id="117" idx="3"/>
            <a:endCxn id="129" idx="0"/>
          </p:cNvCxnSpPr>
          <p:nvPr/>
        </p:nvCxnSpPr>
        <p:spPr>
          <a:xfrm>
            <a:off x="16191348" y="13357341"/>
            <a:ext cx="2260485" cy="846520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/>
          <p:cNvCxnSpPr>
            <a:stCxn id="118" idx="3"/>
            <a:endCxn id="129" idx="2"/>
          </p:cNvCxnSpPr>
          <p:nvPr/>
        </p:nvCxnSpPr>
        <p:spPr>
          <a:xfrm flipV="1">
            <a:off x="16111808" y="16176100"/>
            <a:ext cx="2340025" cy="365040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23500848" y="19553924"/>
            <a:ext cx="5963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A Gaussian process regression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9" name="Picture 168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852694" y="21689540"/>
            <a:ext cx="3615295" cy="42685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7791" y="21691677"/>
            <a:ext cx="3619834" cy="4210090"/>
          </a:xfrm>
          <a:prstGeom prst="rect">
            <a:avLst/>
          </a:prstGeom>
        </p:spPr>
      </p:pic>
      <p:cxnSp>
        <p:nvCxnSpPr>
          <p:cNvPr id="92" name="Elbow Connector 91"/>
          <p:cNvCxnSpPr>
            <a:stCxn id="129" idx="3"/>
            <a:endCxn id="130" idx="0"/>
          </p:cNvCxnSpPr>
          <p:nvPr/>
        </p:nvCxnSpPr>
        <p:spPr>
          <a:xfrm flipH="1">
            <a:off x="18566770" y="15189981"/>
            <a:ext cx="2145548" cy="2567178"/>
          </a:xfrm>
          <a:prstGeom prst="bentConnector4">
            <a:avLst>
              <a:gd name="adj1" fmla="val -10655"/>
              <a:gd name="adj2" fmla="val 69206"/>
            </a:avLst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31166012" y="8372878"/>
            <a:ext cx="11935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Plasma CVD technique for graphene manufacturing over copper foils:  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 flipV="1">
            <a:off x="15449522" y="2373867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20591103" y="23691582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25620197" y="23601356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20574000" y="2430780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H="1" flipV="1">
            <a:off x="25652011" y="2430780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" t="4137" r="4893"/>
          <a:stretch/>
        </p:blipFill>
        <p:spPr>
          <a:xfrm>
            <a:off x="36995087" y="14368801"/>
            <a:ext cx="5776752" cy="41517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7779" y="9064432"/>
            <a:ext cx="10342675" cy="444110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t="7299" r="8123"/>
          <a:stretch/>
        </p:blipFill>
        <p:spPr>
          <a:xfrm>
            <a:off x="31355989" y="14403163"/>
            <a:ext cx="5151988" cy="40830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6704249" y="27837723"/>
                <a:ext cx="37869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15</m:t>
                          </m:r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−5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15</m:t>
                          </m:r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s-ES" sz="2800" i="1">
                              <a:latin typeface="Cambria Math" charset="0"/>
                            </a:rPr>
                            <m:t>′</m:t>
                          </m:r>
                        </m:sup>
                      </m:sSubSup>
                      <m:r>
                        <a:rPr lang="es-ES" sz="2800" i="1">
                          <a:latin typeface="Cambria Math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s-ES" sz="2800" i="1">
                          <a:latin typeface="Cambria Math" charset="0"/>
                        </a:rPr>
                        <m:t>ϵ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  <m:sup>
                          <m:r>
                            <a:rPr lang="es-ES" sz="2800" i="1">
                              <a:latin typeface="Cambria Math" charset="0"/>
                            </a:rPr>
                            <m:t>′</m:t>
                          </m:r>
                        </m:sup>
                      </m:sSubSup>
                      <m:r>
                        <a:rPr lang="es-ES" sz="2800" i="1">
                          <a:latin typeface="Cambria Math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s-ES" sz="2800" i="1">
                          <a:latin typeface="Cambria Math" charset="0"/>
                        </a:rPr>
                        <m:t>ϵ</m:t>
                      </m:r>
                    </m:oMath>
                    <m:oMath xmlns:m="http://schemas.openxmlformats.org/officeDocument/2006/math">
                      <m:r>
                        <a:rPr lang="es-ES" sz="2800" i="1">
                          <a:latin typeface="Cambria Math" charset="0"/>
                        </a:rPr>
                        <m:t>𝜖</m:t>
                      </m:r>
                      <m:r>
                        <a:rPr lang="es-ES" sz="2800" i="1">
                          <a:latin typeface="Cambria Math" charset="0"/>
                        </a:rPr>
                        <m:t>∼</m:t>
                      </m:r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𝒩</m:t>
                      </m:r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(0,</m:t>
                      </m:r>
                      <m:sSup>
                        <m:sSupPr>
                          <m:ctrlP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𝜎</m:t>
                          </m:r>
                        </m:e>
                        <m:sup>
                          <m: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s-ES" sz="2800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4249" y="27837723"/>
                <a:ext cx="3786918" cy="2246769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" name="Rounded Rectangle 102"/>
          <p:cNvSpPr/>
          <p:nvPr/>
        </p:nvSpPr>
        <p:spPr>
          <a:xfrm>
            <a:off x="31270021" y="23167170"/>
            <a:ext cx="1163116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Acknowledgments…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1288640" y="24454170"/>
            <a:ext cx="11529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200" dirty="0" err="1" smtClean="0">
                <a:latin typeface="Arial Hebrew" charset="-79"/>
                <a:ea typeface="Arial Hebrew" charset="-79"/>
                <a:cs typeface="Arial Hebrew" charset="-79"/>
              </a:rPr>
              <a:t>Majed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 A </a:t>
            </a:r>
            <a:r>
              <a:rPr lang="en-US" sz="3200" dirty="0" err="1" smtClean="0">
                <a:latin typeface="Arial Hebrew" charset="-79"/>
                <a:ea typeface="Arial Hebrew" charset="-79"/>
                <a:cs typeface="Arial Hebrew" charset="-79"/>
              </a:rPr>
              <a:t>Alrefae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 and the team working with professor Tim Fisher for providing experimental data on the CVD process.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4506977" y="7649315"/>
            <a:ext cx="5963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Pareto fronts for different cases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3686960" y="13598368"/>
            <a:ext cx="869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G/D ratios on the sides of the copper foil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31395691" y="18374729"/>
            <a:ext cx="11291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latin typeface="Arial" charset="0"/>
                <a:ea typeface="Arial" charset="0"/>
                <a:cs typeface="Arial" charset="0"/>
              </a:rPr>
              <a:t>Resulting </a:t>
            </a:r>
            <a:r>
              <a:rPr lang="en-US" sz="3200" i="1">
                <a:latin typeface="Arial" charset="0"/>
                <a:ea typeface="Arial" charset="0"/>
                <a:cs typeface="Arial" charset="0"/>
              </a:rPr>
              <a:t>Pareto </a:t>
            </a:r>
            <a:r>
              <a:rPr lang="en-US" sz="3200" i="1" smtClean="0">
                <a:latin typeface="Arial" charset="0"/>
                <a:ea typeface="Arial" charset="0"/>
                <a:cs typeface="Arial" charset="0"/>
              </a:rPr>
              <a:t>front and set </a:t>
            </a:r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of chosen optimal experiments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510481" y="17178186"/>
            <a:ext cx="2645620" cy="254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1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1207</TotalTime>
  <Words>402</Words>
  <Application>Microsoft Macintosh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 Hebrew</vt:lpstr>
      <vt:lpstr>Calibri</vt:lpstr>
      <vt:lpstr>Cambria Math</vt:lpstr>
      <vt:lpstr>Arial</vt:lpstr>
      <vt:lpstr>Theme2</vt:lpstr>
      <vt:lpstr>PowerPoint Presentation</vt:lpstr>
    </vt:vector>
  </TitlesOfParts>
  <Manager/>
  <Company>Engineering Computer Network</Company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Rush, Megan M</dc:creator>
  <cp:keywords/>
  <dc:description/>
  <cp:lastModifiedBy>Juan Sebastian Martinez Carvajal</cp:lastModifiedBy>
  <cp:revision>113</cp:revision>
  <cp:lastPrinted>2016-07-21T15:23:30Z</cp:lastPrinted>
  <dcterms:created xsi:type="dcterms:W3CDTF">2014-02-13T19:35:39Z</dcterms:created>
  <dcterms:modified xsi:type="dcterms:W3CDTF">2016-07-25T19:36:24Z</dcterms:modified>
  <cp:category/>
</cp:coreProperties>
</file>

<file path=docProps/thumbnail.jpeg>
</file>